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</p:sldMasterIdLst>
  <p:notesMasterIdLst>
    <p:notesMasterId r:id="rId19"/>
  </p:notesMasterIdLst>
  <p:sldIdLst>
    <p:sldId id="294" r:id="rId3"/>
    <p:sldId id="257" r:id="rId4"/>
    <p:sldId id="268" r:id="rId5"/>
    <p:sldId id="269" r:id="rId6"/>
    <p:sldId id="270" r:id="rId7"/>
    <p:sldId id="295" r:id="rId8"/>
    <p:sldId id="272" r:id="rId9"/>
    <p:sldId id="273" r:id="rId10"/>
    <p:sldId id="276" r:id="rId11"/>
    <p:sldId id="279" r:id="rId12"/>
    <p:sldId id="274" r:id="rId13"/>
    <p:sldId id="281" r:id="rId14"/>
    <p:sldId id="280" r:id="rId15"/>
    <p:sldId id="292" r:id="rId16"/>
    <p:sldId id="277" r:id="rId17"/>
    <p:sldId id="282" r:id="rId1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95183A-1EBA-4C5B-B80B-30D69D0B888B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AC6004-2661-4D9C-97E7-52CF8B395DCA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AC6004-2661-4D9C-97E7-52CF8B395DCA}" type="slidenum">
              <a:rPr lang="el-GR" smtClean="0"/>
              <a:pPr/>
              <a:t>13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86000" y="3429000"/>
            <a:ext cx="6399213" cy="12192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4800600"/>
            <a:ext cx="6399213" cy="838200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5013" y="533400"/>
            <a:ext cx="1598612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4413" y="533400"/>
            <a:ext cx="4648200" cy="5592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44463"/>
            <a:ext cx="7772400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066800" y="1981200"/>
            <a:ext cx="7848600" cy="4114800"/>
          </a:xfrm>
        </p:spPr>
        <p:txBody>
          <a:bodyPr/>
          <a:lstStyle/>
          <a:p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52525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90925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9925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25FA92B-5DF5-4A86-BD9A-110FC768C7A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44463"/>
            <a:ext cx="7772400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066800" y="1981200"/>
            <a:ext cx="7848600" cy="4114800"/>
          </a:xfrm>
        </p:spPr>
        <p:txBody>
          <a:bodyPr/>
          <a:lstStyle/>
          <a:p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52525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90925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9925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25FA92B-5DF5-4A86-BD9A-110FC768C7A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4413" y="1905000"/>
            <a:ext cx="3122612" cy="4221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59425" y="1905000"/>
            <a:ext cx="3124200" cy="4221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4413" y="533400"/>
            <a:ext cx="6399212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4413" y="1905000"/>
            <a:ext cx="6399212" cy="422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4" Type="http://schemas.openxmlformats.org/officeDocument/2006/relationships/audio" Target="../media/audio2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411760" y="5673873"/>
            <a:ext cx="4320083" cy="7794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b="1" dirty="0"/>
              <a:t>Βασίλης Γιωργαλλάς</a:t>
            </a:r>
          </a:p>
          <a:p>
            <a:pPr algn="ctr">
              <a:spcBef>
                <a:spcPct val="50000"/>
              </a:spcBef>
            </a:pPr>
            <a:r>
              <a:rPr lang="el-GR" b="1" dirty="0"/>
              <a:t>Καθηγητής Φυσικής Αγωγής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386661"/>
            <a:ext cx="7560840" cy="10772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3200" b="1" dirty="0" smtClean="0"/>
              <a:t>Η αναβίωση των σύγχρονων Ολυμπιακών Αγώνων</a:t>
            </a:r>
            <a:endParaRPr lang="el-GR" sz="3200" b="1" dirty="0"/>
          </a:p>
        </p:txBody>
      </p:sp>
      <p:pic>
        <p:nvPicPr>
          <p:cNvPr id="8" name="Picture 4" descr="http://4.bp.blogspot.com/-5tCrWruLbKE/ULCHZ8hK_vI/AAAAAAAAMs4/mMo1N8A-VWE/s1600/%CE%B1%CE%BD%CE%B1%CE%B2%CE%AF%CF%89%CF%83%CE%B7+%CE%9F%CE%BB%CF%85%CE%BC%CF%80%CE%B9%CE%B1%CE%BA%CF%8E%CE%BD+%CE%91%CE%B3%CF%8E%CE%BD%CF%89%CE%B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2406619"/>
            <a:ext cx="3689848" cy="28945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403648" y="1671191"/>
            <a:ext cx="612068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b="1" dirty="0" smtClean="0"/>
              <a:t>Ερωτήσεις </a:t>
            </a:r>
            <a:r>
              <a:rPr lang="en-US" sz="2400" b="1" dirty="0" smtClean="0"/>
              <a:t>Multiple choice</a:t>
            </a:r>
            <a:endParaRPr lang="el-GR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5 χρόνια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2 χρόνια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4 χρόνια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6 χρόνια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794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9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6" name="TextBox 15"/>
          <p:cNvSpPr txBox="1"/>
          <p:nvPr/>
        </p:nvSpPr>
        <p:spPr>
          <a:xfrm>
            <a:off x="0" y="692696"/>
            <a:ext cx="9144000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cs typeface="Arial" pitchFamily="34" charset="0"/>
              </a:rPr>
              <a:t>Οι</a:t>
            </a:r>
            <a:r>
              <a:rPr lang="en-US" sz="2000" b="1" dirty="0" smtClean="0">
                <a:cs typeface="Arial" pitchFamily="34" charset="0"/>
              </a:rPr>
              <a:t> </a:t>
            </a:r>
            <a:r>
              <a:rPr lang="el-GR" sz="2000" b="1" dirty="0" smtClean="0">
                <a:cs typeface="Arial" pitchFamily="34" charset="0"/>
              </a:rPr>
              <a:t>Αρχαίοι Ολυμπιακοί αγώνες γίνονταν μόνο στην Ολυμπία κάθε 4 χρόνια,ενώ σήμερα γίνονται κάθε…</a:t>
            </a:r>
            <a:endParaRPr lang="el-GR" sz="20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9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Στην Ολυμπία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4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itchFamily="34" charset="0"/>
                        </a:rPr>
                        <a:t>Σε διαφορετικό κράτος κάθε φορά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Στο μεγαλύτερο στάδιο του κόσμου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Στην Αθήνα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3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847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10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5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6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7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8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0199" name="AutoShape 23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0" name="AutoShape 24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1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2" name="AutoShape 26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3" name="AutoShape 27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4" name="AutoShape 28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5" name="AutoShape 29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6" name="AutoShape 30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7" name="AutoShape 3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0" name="AutoShape 3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1" name="AutoShape 3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5" name="TextBox 24"/>
          <p:cNvSpPr txBox="1"/>
          <p:nvPr/>
        </p:nvSpPr>
        <p:spPr>
          <a:xfrm>
            <a:off x="0" y="692696"/>
            <a:ext cx="9144000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cs typeface="Arial" pitchFamily="34" charset="0"/>
              </a:rPr>
              <a:t>Οι</a:t>
            </a:r>
            <a:r>
              <a:rPr lang="en-US" sz="2000" b="1" dirty="0" smtClean="0">
                <a:cs typeface="Arial" pitchFamily="34" charset="0"/>
              </a:rPr>
              <a:t> </a:t>
            </a:r>
            <a:r>
              <a:rPr lang="el-GR" sz="2000" b="1" dirty="0" smtClean="0">
                <a:cs typeface="Arial" pitchFamily="34" charset="0"/>
              </a:rPr>
              <a:t>Αρχαίοι Ολυμπιακοί αγώνες γίνονταν μόνο στην Ολυμπία κάθε 4 χρόνια,ενώ σήμερα γίνονται κάθε 4 χρόνια</a:t>
            </a:r>
            <a:endParaRPr lang="el-GR" sz="20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847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11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57" name="AutoShape 2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8" name="AutoShape 30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0" name="TextBox 19"/>
          <p:cNvSpPr txBox="1"/>
          <p:nvPr/>
        </p:nvSpPr>
        <p:spPr>
          <a:xfrm>
            <a:off x="0" y="725795"/>
            <a:ext cx="9144000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chemeClr val="tx1"/>
                </a:solidFill>
                <a:cs typeface="Arial" pitchFamily="34" charset="0"/>
              </a:rPr>
              <a:t>Στους αρχαίους Ολυμπιακούς αγώνες συμμετείχαν οι γυναίκες αλλά δεν επιτρέπετο σε γυναίκες να παρακολουθήσουν τους αγώνες</a:t>
            </a:r>
            <a:endParaRPr lang="el-GR" sz="2400" b="1" dirty="0"/>
          </a:p>
        </p:txBody>
      </p:sp>
      <p:graphicFrame>
        <p:nvGraphicFramePr>
          <p:cNvPr id="23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Σωστό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Λάθος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4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292080" y="3068960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5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1619672" y="3068960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12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6" name="TextBox 15"/>
          <p:cNvSpPr txBox="1"/>
          <p:nvPr/>
        </p:nvSpPr>
        <p:spPr>
          <a:xfrm>
            <a:off x="0" y="692696"/>
            <a:ext cx="9144000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chemeClr val="tx1"/>
                </a:solidFill>
                <a:cs typeface="Arial" pitchFamily="34" charset="0"/>
              </a:rPr>
              <a:t>Στους αρχαίους Ολυμπιακούς αγώνες,οι αθλητές αγωνίζονταν γυμνοί. Αυτό ισχύει στις μέρες μας</a:t>
            </a:r>
            <a:endParaRPr lang="el-GR" sz="2400" b="1" dirty="0"/>
          </a:p>
        </p:txBody>
      </p:sp>
      <p:graphicFrame>
        <p:nvGraphicFramePr>
          <p:cNvPr id="18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Λάθος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Σωστό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9" name="AutoShape 19">
            <a:hlinkClick r:id="" action="ppaction://hlinkshowjump?jump=nextslide" highlightClick="1">
              <a:snd r:embed="rId3" name="applause.wav"/>
            </a:hlinkClick>
          </p:cNvPr>
          <p:cNvSpPr>
            <a:spLocks noChangeArrowheads="1"/>
          </p:cNvSpPr>
          <p:nvPr/>
        </p:nvSpPr>
        <p:spPr bwMode="auto">
          <a:xfrm>
            <a:off x="1619672" y="3068960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" name="AutoShape 20">
            <a:hlinkClick r:id="" action="ppaction://noaction" highlightClick="1">
              <a:snd r:embed="rId4" name="carbrake.wav"/>
            </a:hlinkClick>
          </p:cNvPr>
          <p:cNvSpPr>
            <a:spLocks noChangeArrowheads="1"/>
          </p:cNvSpPr>
          <p:nvPr/>
        </p:nvSpPr>
        <p:spPr bwMode="auto">
          <a:xfrm>
            <a:off x="5220072" y="3068960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Λάθος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Σωστό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13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1619672" y="3068960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220072" y="3068960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8" name="TextBox 17"/>
          <p:cNvSpPr txBox="1"/>
          <p:nvPr/>
        </p:nvSpPr>
        <p:spPr>
          <a:xfrm>
            <a:off x="144016" y="716503"/>
            <a:ext cx="8820472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/>
              <a:t>Ολυμπιακοί Αγώνες είναι το πιο σημαντικό γεγονός του Ελληνισμού γιατί χ</a:t>
            </a:r>
            <a:r>
              <a:rPr lang="el-GR" sz="2400" dirty="0" smtClean="0">
                <a:solidFill>
                  <a:schemeClr val="tx1"/>
                </a:solidFill>
              </a:rPr>
              <a:t>ρησιμοποιείται η αγωνιστική για χάριν του θεάματος και όχι τη μόρφωση των ανθρώπων</a:t>
            </a:r>
            <a:endParaRPr lang="el-GR" sz="2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794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13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5" name="TextBox 14"/>
          <p:cNvSpPr txBox="1"/>
          <p:nvPr/>
        </p:nvSpPr>
        <p:spPr>
          <a:xfrm>
            <a:off x="0" y="716503"/>
            <a:ext cx="9144000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>
                <a:solidFill>
                  <a:schemeClr val="tx1"/>
                </a:solidFill>
                <a:cs typeface="Arial" pitchFamily="34" charset="0"/>
              </a:rPr>
              <a:t>Σήμερα οι ολυμπιονίκες τιμούνται και απολαμβάνουν τον έπαινο και τον θαυμασμό όλων. Στην αρχαιότητα ήταν πρόσωπα σεβαστά και τους απέδιδαν τιμές ηρώων. </a:t>
            </a:r>
            <a:endParaRPr lang="el-GR" sz="2400" dirty="0"/>
          </a:p>
        </p:txBody>
      </p:sp>
      <p:graphicFrame>
        <p:nvGraphicFramePr>
          <p:cNvPr id="18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Σωστό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Λάθος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9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1619672" y="3068960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220072" y="3068960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Στεφάνι Δάφνης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Στεφάνι άνθη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Στεφάνι Αγριελιάς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Στεφάνι Πεύκου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14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5" name="TextBox 14"/>
          <p:cNvSpPr txBox="1"/>
          <p:nvPr/>
        </p:nvSpPr>
        <p:spPr>
          <a:xfrm>
            <a:off x="0" y="764704"/>
            <a:ext cx="9144000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chemeClr val="tx1"/>
                </a:solidFill>
                <a:cs typeface="Arial" pitchFamily="34" charset="0"/>
              </a:rPr>
              <a:t>Στους σύγχρονους Ολυμπιακούς αγώνες δίνονται ένα μετάλλιο,ανθοδέσμη και ένα συγκεκριμένο χρηματικό ποσό. Στην αρχαιότητα οι αθλητές έπαιρναν ως έπαθλο ένα… </a:t>
            </a:r>
            <a:endParaRPr lang="el-GR" sz="24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Στο Παρίσι το 1908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Στο Λονδίνο το 1904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Στην Αθήνα το 1896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Στη Αθήνα το 1906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794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1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5039072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5039072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6" name="TextBox 15"/>
          <p:cNvSpPr txBox="1"/>
          <p:nvPr/>
        </p:nvSpPr>
        <p:spPr>
          <a:xfrm>
            <a:off x="0" y="692696"/>
            <a:ext cx="9144000" cy="10156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000" dirty="0" smtClean="0">
                <a:latin typeface="Calibri" pitchFamily="34" charset="0"/>
              </a:rPr>
              <a:t>Η Διεθνής Ολυμπιακή Επιτροπή ιδρύθηκε στο Παρίσι το 1894, με πρώτο πρόεδρο τον Έλληνα λόγιο Δημήτριο Βικέλα και αποφασίσε η διοργάνωση των πρώτων σύγχρονων ολυμπιακών αγώνων… </a:t>
            </a:r>
            <a:endParaRPr lang="el-GR" sz="2000" dirty="0">
              <a:latin typeface="Calibri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083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Ο Πιερ ντε Μπουρτιεν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Ο Πιερ ντε Κουπερτέν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Ο Δημήτρης Βικέλας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Ο Ιωάννης Χρυσάφης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794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2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9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0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1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2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6103" name="AutoShape 23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4" name="AutoShape 24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5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6" name="AutoShape 26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7" name="AutoShape 2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8" name="AutoShape 2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0" name="TextBox 19"/>
          <p:cNvSpPr txBox="1"/>
          <p:nvPr/>
        </p:nvSpPr>
        <p:spPr>
          <a:xfrm>
            <a:off x="251520" y="807095"/>
            <a:ext cx="8640960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l-GR" sz="2400" dirty="0" smtClean="0">
                <a:solidFill>
                  <a:schemeClr val="tx1"/>
                </a:solidFill>
              </a:rPr>
              <a:t>Ο αναβιωτής των Σύγχρονων Ολυμπιακών Αγώνων θεωρείτε ο…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794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3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8" name="TextBox 17"/>
          <p:cNvSpPr txBox="1"/>
          <p:nvPr/>
        </p:nvSpPr>
        <p:spPr>
          <a:xfrm>
            <a:off x="0" y="836712"/>
            <a:ext cx="9144000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>
                <a:latin typeface="Calibri" pitchFamily="34" charset="0"/>
              </a:rPr>
              <a:t>Η Ολυμπιακή Φιλοσοφία σκοπεύει στην αρμονική καλλιέργεια και τελειοποίηση του ατόμου με την ανάπτυξη των σωματικών αλλά και ψυχικών - πνευματικών ικανοτήτων</a:t>
            </a:r>
            <a:endParaRPr lang="el-GR" sz="2400" dirty="0">
              <a:latin typeface="Calibri" pitchFamily="34" charset="0"/>
            </a:endParaRPr>
          </a:p>
        </p:txBody>
      </p:sp>
      <p:graphicFrame>
        <p:nvGraphicFramePr>
          <p:cNvPr id="16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Λάθος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Σωστό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" name="AutoShape 30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4976664" y="3115816"/>
            <a:ext cx="2317576" cy="1969368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9" name="AutoShape 3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1547664" y="3115816"/>
            <a:ext cx="2317576" cy="1969368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9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Λάθος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Σωστό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794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4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206" name="AutoShape 30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4976664" y="3115816"/>
            <a:ext cx="2317576" cy="1969368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7" name="AutoShape 3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1547664" y="3115816"/>
            <a:ext cx="2317576" cy="1969368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0" name="AutoShape 3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1" name="AutoShape 3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8" name="TextBox 27"/>
          <p:cNvSpPr txBox="1"/>
          <p:nvPr/>
        </p:nvSpPr>
        <p:spPr>
          <a:xfrm>
            <a:off x="0" y="757153"/>
            <a:ext cx="9144000" cy="10156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000" dirty="0" smtClean="0"/>
              <a:t>Η Ιδανική κοινωνία βασίζεται σε ανθρώπους που έχουν το «γνώθι σαυτόν», με αυτοπεποίθηση, σεβασμό στους άλλους, πίστη στα ιδανικά, ανεξαρτησία γνώμης και δράσης και σωστή κοινωνική συμπεριφορά</a:t>
            </a:r>
            <a:endParaRPr lang="el-GR" sz="2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Λάθος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Σωστό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 5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364088" y="3140968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1691680" y="3140968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9" name="TextBox 8"/>
          <p:cNvSpPr txBox="1"/>
          <p:nvPr/>
        </p:nvSpPr>
        <p:spPr>
          <a:xfrm>
            <a:off x="0" y="836712"/>
            <a:ext cx="9144000" cy="83099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>
                <a:solidFill>
                  <a:schemeClr val="tx1"/>
                </a:solidFill>
              </a:rPr>
              <a:t>Συμφιλίωση των εθνών: μέσω των Ολυμπιακών Αγώνων αναπτύσσεται με τη  γνωριμία, τις καλές σχέσεις και τη  φιλία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083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Η τηλεοπτική και η ραδιοφωνική μετάδοση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rgbClr val="C00000"/>
                          </a:solidFill>
                          <a:latin typeface="Arial Black" pitchFamily="34" charset="0"/>
                        </a:rPr>
                        <a:t>Η Ολυμπιακή Κίνηση και οι Ολυμπιακοί Αγώνες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Οι αγώνες στίβου και η κολύμβιση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Οι Χειμερινοί και οι Καλοκαιρινοί Αγώνες</a:t>
                      </a:r>
                      <a:endParaRPr kumimoji="0" lang="en-GB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3429000" y="188640"/>
            <a:ext cx="2438400" cy="579438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6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9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0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1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2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6103" name="AutoShape 23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4" name="AutoShape 24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5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6" name="AutoShape 26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7" name="AutoShape 2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8" name="AutoShape 2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9" name="TextBox 18"/>
          <p:cNvSpPr txBox="1"/>
          <p:nvPr/>
        </p:nvSpPr>
        <p:spPr>
          <a:xfrm>
            <a:off x="144016" y="836712"/>
            <a:ext cx="8892480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/>
              <a:t>Οι δύο δραστηριότητες με τις οποίες εκφράζεται ο Ολυμπισμός είναι…</a:t>
            </a:r>
            <a:endParaRPr lang="el-GR" sz="16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9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Ολυμπιακοί Αγώνες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Η Ολυμπιακή κίνηση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Οι Πανελλήνιοι Αγώνες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Οι Παναθηναϊκοί Αγώνες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3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794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7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5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6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7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8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0199" name="AutoShape 23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0" name="AutoShape 24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1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2" name="AutoShape 26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3" name="AutoShape 27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4" name="AutoShape 28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5" name="AutoShape 29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6" name="AutoShape 30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7" name="AutoShape 3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0" name="AutoShape 3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1" name="AutoShape 3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7" name="TextBox 26"/>
          <p:cNvSpPr txBox="1"/>
          <p:nvPr/>
        </p:nvSpPr>
        <p:spPr>
          <a:xfrm>
            <a:off x="0" y="692696"/>
            <a:ext cx="9144000" cy="110799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200" b="1" dirty="0" smtClean="0"/>
              <a:t>Η δραστηριότητα που απευθύνεται σε όλο τον κόσμο, όλες τις ηλικίες και όλες τις αθλητικές ικανότητες, όλα τα κοινωνικά στρώματα και περιλαμβάνει όλα τα αθλήματα είναι  </a:t>
            </a:r>
            <a:endParaRPr lang="el-GR" sz="22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rgbClr val="C00000"/>
                          </a:solidFill>
                        </a:rPr>
                        <a:t>Η Ολυμπιακή κίνηση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rgbClr val="C00000"/>
                          </a:solidFill>
                        </a:rPr>
                        <a:t>Τα Παναθήναϊα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000" b="1" dirty="0" smtClean="0">
                          <a:solidFill>
                            <a:srgbClr val="C00000"/>
                          </a:solidFill>
                        </a:rPr>
                        <a:t>Οι Ολυμπιακοί Αγώνες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rgbClr val="C00000"/>
                          </a:solidFill>
                        </a:rPr>
                        <a:t>Οι Πανελλήνιοι Αγώνες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188640"/>
            <a:ext cx="2438400" cy="5794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8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8" name="TextBox 17"/>
          <p:cNvSpPr txBox="1"/>
          <p:nvPr/>
        </p:nvSpPr>
        <p:spPr>
          <a:xfrm>
            <a:off x="0" y="908720"/>
            <a:ext cx="9144000" cy="10156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000" b="1" dirty="0" smtClean="0"/>
              <a:t>Η διοργάνωση που γίνεται κάθε τέσσερα χρόνια με συμμετοχή μόνο των πιο επίλεκτων αθλητών από όλο τον κόσμο. Τονίζεται η διάκριση και η προβολή του καλύτερου αθλητή και αποτελεί τα επιτεύγματα της Ολυμπιακής κίνησης είναι…</a:t>
            </a:r>
            <a:endParaRPr lang="el-GR" sz="20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icking clock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Ticking clock design template</Template>
  <TotalTime>504</TotalTime>
  <Words>522</Words>
  <Application>Microsoft Office PowerPoint</Application>
  <PresentationFormat>On-screen Show (4:3)</PresentationFormat>
  <Paragraphs>122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Ticking clock design template</vt:lpstr>
      <vt:lpstr>Module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Βασίλης</dc:creator>
  <cp:lastModifiedBy>Βασίλης</cp:lastModifiedBy>
  <cp:revision>11</cp:revision>
  <dcterms:created xsi:type="dcterms:W3CDTF">2013-12-30T08:22:03Z</dcterms:created>
  <dcterms:modified xsi:type="dcterms:W3CDTF">2014-02-19T19:47:19Z</dcterms:modified>
</cp:coreProperties>
</file>